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300" r:id="rId6"/>
    <p:sldId id="30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98" r:id="rId20"/>
    <p:sldId id="272" r:id="rId21"/>
    <p:sldId id="287" r:id="rId22"/>
    <p:sldId id="273" r:id="rId23"/>
    <p:sldId id="299" r:id="rId24"/>
    <p:sldId id="274" r:id="rId25"/>
    <p:sldId id="288" r:id="rId26"/>
    <p:sldId id="275" r:id="rId27"/>
    <p:sldId id="296" r:id="rId28"/>
    <p:sldId id="276" r:id="rId29"/>
    <p:sldId id="289" r:id="rId30"/>
    <p:sldId id="277" r:id="rId31"/>
    <p:sldId id="303" r:id="rId32"/>
    <p:sldId id="278" r:id="rId33"/>
    <p:sldId id="290" r:id="rId34"/>
    <p:sldId id="279" r:id="rId35"/>
    <p:sldId id="297" r:id="rId36"/>
    <p:sldId id="280" r:id="rId37"/>
    <p:sldId id="291" r:id="rId38"/>
    <p:sldId id="281" r:id="rId39"/>
    <p:sldId id="295" r:id="rId40"/>
    <p:sldId id="282" r:id="rId41"/>
    <p:sldId id="292" r:id="rId42"/>
    <p:sldId id="283" r:id="rId43"/>
    <p:sldId id="302" r:id="rId44"/>
    <p:sldId id="284" r:id="rId45"/>
    <p:sldId id="293" r:id="rId46"/>
    <p:sldId id="285" r:id="rId47"/>
    <p:sldId id="294" r:id="rId48"/>
    <p:sldId id="286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CA69C-2C40-4548-BC33-253D3C987651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97DF1-5074-3247-8E2C-A019E97AEF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393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7DF1-5074-3247-8E2C-A019E97AEFD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35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7DF1-5074-3247-8E2C-A019E97AEFD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75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5D2BF-317C-624C-B264-B85C7E37D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8CF84E-06A7-C44A-B6B6-64F3A5847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2B7CA0-B38E-BF47-B4E1-3B5C3D786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89F0-531C-5C43-9E01-8E1E4E853AE0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DAB227-6F7C-B24A-950D-8DF5D5C9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0A036B-3E92-6545-AFC9-D6F3D7E7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16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D37DE-459E-764E-87B6-635B6E34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C87E79-4B83-0E46-909D-9C89829A8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AE67C5-6004-CF47-9810-D3EDAF99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A2E4-40F7-7046-8E68-9AC4E5D25F8A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2E46B8-E94F-6E44-8344-4EE2D0FC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ED8933-784E-D94F-B01B-19A7849B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13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0498B5-E42F-A749-A7DE-86E386E72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8C89E1-11CB-3448-AD9B-9C11598F1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A58EA-F181-5644-8449-9AEA00CF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65F4-AF3C-3A45-8311-092FC9FB38C5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268508-CB25-0448-B869-7027F1B9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C4F9F7-0D64-124E-AD1D-73C0231D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79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FD965-1064-1F45-BAD6-F6E292D9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23B84-BAB7-344B-8809-97BB3331F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61D0A8-5765-ED40-A318-D6DEA40E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824-DBF9-0843-BE33-8AC09176B8EF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F9E65D-5E99-3B4A-B3CD-EC1917F8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04805E-30FF-074F-BFDC-5AB2EA9A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2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ACA00-D295-0844-B8D5-4D837C54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2BEC02-79F6-F241-A313-E7A5F200F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0965C7-4BEC-8341-9BA0-ED255012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7AB-3349-5A4C-BA5B-08A590442C8B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71EC8F-BF3E-9D4A-9A42-F5199EE8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D105BA-8A3D-0E4B-AB75-9AFF1E7E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87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AB906-9C77-3149-928B-0FA7D9D3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98CE66-F120-7144-A21B-8CF972B58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CA6176-D00A-4749-BF10-7105B7361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468352-816E-B443-915D-4EECC478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F64CA-2AC6-C44C-BF98-0AC1B2021E78}" type="datetime1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3D8E3F-2CB4-B04E-840B-7BA90D20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CC2594-A329-144B-81C0-A174C08B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36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7F445-F1D0-CE47-9BFC-5B0E9256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C15109-CBF5-4E44-B0E9-399C93C4D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2813B9-830E-0346-BC3B-FA2D74E1C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F764001-BAFD-DA4E-AA63-EAEEAE30B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66BC14A-0FC3-064F-BADE-CE6F65281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48339C-D86A-AB42-A5AD-B5ED84D19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441-988D-6D4E-B91F-56FA61B170B9}" type="datetime1">
              <a:rPr lang="ru-RU" smtClean="0"/>
              <a:t>02.06.2023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4362DCC-E653-8F49-BD1F-2BB8776E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DDDEAD-2ACE-3D4C-A717-13962A6D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70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0F3C9-93EF-244D-B3D0-4D219C6A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8DE257-1CDB-8443-B8E6-9521C9693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AAB7-C0F5-BF46-B332-4E13186415F4}" type="datetime1">
              <a:rPr lang="ru-RU" smtClean="0"/>
              <a:t>02.06.2023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ACD4A1-FF00-FC4E-817D-2F7C0516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E92743-33A7-D04C-A9C8-38CEFECF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71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D6B2AD6-8BB0-FE47-ADBE-283F5EAA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0BED-ABD9-2746-944D-BD22D1432490}" type="datetime1">
              <a:rPr lang="ru-RU" smtClean="0"/>
              <a:t>02.06.2023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F4F81F-AFD5-0F45-8EEE-853929EA9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3D9C3A-53DE-114E-868E-30ED6BC8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341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6CEE5-F0BD-7048-9EE2-2ACDB1D54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444C37-8BAB-234F-9994-F52D72B1C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A79A64-7BB8-2A42-A2C6-97A501BEF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F93FF6-B497-6444-A296-0F9910F52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72810-8B61-974A-A8F0-32E612D8FE85}" type="datetime1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DA1B04-C941-0F4C-B3CA-9EB5BDBB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B9DC33-0722-134B-B24E-D4D9100F0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1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CCC99-CB21-FF48-890D-CFD72A15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AED934B-5C99-5148-9BA2-58A146725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AA414A-AAAD-1145-A7AA-8EA115A2D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E5CBFE-8FB2-8F4F-890A-34F8799DC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FE3-F392-7D44-88AB-EFCA2A40510F}" type="datetime1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4822FD-C6D5-D34A-85A9-38E3DB16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B0F43B-28FF-1947-9CA0-67771F92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36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A35B13-C932-1441-8CCF-363FAE09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D60F7A-1D25-9E45-910D-76B53187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BD9AB8-4F3B-AE43-A127-D1F8DF056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404B3-4326-6949-9891-F7071E5B12A3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8345F7-77C0-AF4A-A02E-B21825BEB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888575-770F-0B4B-876E-BA13EB8BF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2F20C-848B-8E4E-AB6A-90E265FD16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12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AFBC8-9FB1-204F-89E6-91F61C1ADD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Расчётно-графическая работа по математическому анализу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F16BA2-7CAB-BA4C-9788-6A6C09F71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1224"/>
            <a:ext cx="9144000" cy="1655762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ru-RU" dirty="0"/>
              <a:t>Батманов Даниил</a:t>
            </a:r>
            <a:br>
              <a:rPr lang="ru-RU" dirty="0"/>
            </a:br>
            <a:r>
              <a:rPr lang="ru-RU" dirty="0"/>
              <a:t>Демидов Иван</a:t>
            </a:r>
          </a:p>
          <a:p>
            <a:pPr algn="r"/>
            <a:r>
              <a:rPr lang="ru-RU" dirty="0"/>
              <a:t>МАТ. БАЗ. 2.1</a:t>
            </a:r>
          </a:p>
          <a:p>
            <a:pPr algn="r"/>
            <a:r>
              <a:rPr lang="ru-RU" dirty="0"/>
              <a:t>ИТМО</a:t>
            </a:r>
          </a:p>
          <a:p>
            <a:pPr algn="r"/>
            <a:r>
              <a:rPr lang="ru-RU" i="1" dirty="0"/>
              <a:t>Вариант </a:t>
            </a:r>
            <a:r>
              <a:rPr lang="en-US" i="1" dirty="0"/>
              <a:t>II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31367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86C230-4B11-BC44-A3DE-288C514F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" y="189185"/>
            <a:ext cx="12183715" cy="6484037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E1C28B-1537-D84C-AA1D-62E61CE7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00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4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Вычислить интеграл с точностью до 0,001 </a:t>
            </a:r>
          </a:p>
          <a:p>
            <a:endParaRPr lang="ru-RU" sz="2000" dirty="0"/>
          </a:p>
        </p:txBody>
      </p:sp>
      <p:sp>
        <p:nvSpPr>
          <p:cNvPr id="8" name="AutoShape 2" descr="Цифра 3. цифры розовые в виде популярной детской игры «вытащи его». яркие  буквы на белом фоне. яркие цифры на белом фоне. | Премиум векторы">
            <a:extLst>
              <a:ext uri="{FF2B5EF4-FFF2-40B4-BE49-F238E27FC236}">
                <a16:creationId xmlns:a16="http://schemas.microsoft.com/office/drawing/2014/main" id="{CAD7C8F0-9957-0949-808D-29FC1A25A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6" descr="Цифра 3. цифры розовые в виде популярной детской игры «вытащи его». яркие  буквы на белом фоне. яркие цифры на белом фоне. | Премиум векторы">
            <a:extLst>
              <a:ext uri="{FF2B5EF4-FFF2-40B4-BE49-F238E27FC236}">
                <a16:creationId xmlns:a16="http://schemas.microsoft.com/office/drawing/2014/main" id="{B0A67B6D-26B2-BE40-A278-4FAC6B7A8D26}"/>
              </a:ext>
            </a:extLst>
          </p:cNvPr>
          <p:cNvSpPr>
            <a:spLocks noGrp="1" noChangeAspect="1" noChangeArrowheads="1"/>
          </p:cNvSpPr>
          <p:nvPr>
            <p:ph type="pic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F33FA7-4945-2C4D-9409-2B3A6B74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832117"/>
            <a:ext cx="1864547" cy="1193765"/>
          </a:xfrm>
          <a:prstGeom prst="rect">
            <a:avLst/>
          </a:prstGeom>
        </p:spPr>
      </p:pic>
      <p:pic>
        <p:nvPicPr>
          <p:cNvPr id="4098" name="Picture 2" descr="Украшение для праздника &quot;Цифра 4&quot;, Тачки Disney 7916808 купить в  интернет-магазине Wildberries">
            <a:extLst>
              <a:ext uri="{FF2B5EF4-FFF2-40B4-BE49-F238E27FC236}">
                <a16:creationId xmlns:a16="http://schemas.microsoft.com/office/drawing/2014/main" id="{D3093EA8-DC38-B943-96FE-E6E6A0BE8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809788"/>
            <a:ext cx="3921673" cy="522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2ACF3B-B3C6-8742-87BF-A919C075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69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1DB25-D8D4-D245-8786-06C451E7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8E38A2-7E86-5A49-AA1C-2F4EF794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30"/>
            <a:ext cx="12192000" cy="65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8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5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Разложить в ряд Фурье заданную функцию </a:t>
            </a:r>
            <a:r>
              <a:rPr lang="en-US" sz="2000" dirty="0"/>
              <a:t>f(x)</a:t>
            </a:r>
            <a:r>
              <a:rPr lang="ru-RU" sz="2000" dirty="0"/>
              <a:t>, построить графики функции </a:t>
            </a:r>
            <a:r>
              <a:rPr lang="en-US" sz="2000" dirty="0"/>
              <a:t>f(x) </a:t>
            </a:r>
            <a:r>
              <a:rPr lang="ru-RU" sz="2000" dirty="0"/>
              <a:t>и суммы ее ряда Фурье</a:t>
            </a:r>
          </a:p>
        </p:txBody>
      </p:sp>
      <p:sp>
        <p:nvSpPr>
          <p:cNvPr id="8" name="AutoShape 2" descr="Цифра 3. цифры розовые в виде популярной детской игры «вытащи его». яркие  буквы на белом фоне. яркие цифры на белом фоне. | Премиум векторы">
            <a:extLst>
              <a:ext uri="{FF2B5EF4-FFF2-40B4-BE49-F238E27FC236}">
                <a16:creationId xmlns:a16="http://schemas.microsoft.com/office/drawing/2014/main" id="{CAD7C8F0-9957-0949-808D-29FC1A25A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6" descr="Цифра 3. цифры розовые в виде популярной детской игры «вытащи его». яркие  буквы на белом фоне. яркие цифры на белом фоне. | Премиум векторы">
            <a:extLst>
              <a:ext uri="{FF2B5EF4-FFF2-40B4-BE49-F238E27FC236}">
                <a16:creationId xmlns:a16="http://schemas.microsoft.com/office/drawing/2014/main" id="{B0A67B6D-26B2-BE40-A278-4FAC6B7A8D26}"/>
              </a:ext>
            </a:extLst>
          </p:cNvPr>
          <p:cNvSpPr>
            <a:spLocks noGrp="1" noChangeAspect="1" noChangeArrowheads="1"/>
          </p:cNvSpPr>
          <p:nvPr>
            <p:ph type="pic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CA6C53-9839-7041-8EBA-AF3EB70E6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276600"/>
            <a:ext cx="3296745" cy="1986289"/>
          </a:xfrm>
          <a:prstGeom prst="rect">
            <a:avLst/>
          </a:prstGeom>
        </p:spPr>
      </p:pic>
      <p:pic>
        <p:nvPicPr>
          <p:cNvPr id="5124" name="Picture 4" descr="Стихи про цифру 5">
            <a:extLst>
              <a:ext uri="{FF2B5EF4-FFF2-40B4-BE49-F238E27FC236}">
                <a16:creationId xmlns:a16="http://schemas.microsoft.com/office/drawing/2014/main" id="{D3E6602F-721B-6B4C-8461-012B76CE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383" y="820824"/>
            <a:ext cx="4339021" cy="520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EF8DB3-3A14-5F48-917A-7CF08FA0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47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0FD8FC9-9276-7A41-8770-DA70EDC4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33"/>
            <a:ext cx="12192000" cy="667173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F5260F-84E8-A54E-9055-348579A9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05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6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effectLst/>
              </a:rPr>
              <a:t>Для </a:t>
            </a:r>
            <a:r>
              <a:rPr lang="ru-RU" sz="2000" dirty="0" err="1">
                <a:effectLst/>
              </a:rPr>
              <a:t>заданнои</a:t>
            </a:r>
            <a:r>
              <a:rPr lang="ru-RU" sz="2000" dirty="0">
                <a:effectLst/>
              </a:rPr>
              <a:t>̆ графически функции </a:t>
            </a:r>
            <a:r>
              <a:rPr lang="en" sz="2000" dirty="0">
                <a:effectLst/>
              </a:rPr>
              <a:t>f(t) </a:t>
            </a:r>
            <a:r>
              <a:rPr lang="ru-RU" sz="2000" dirty="0">
                <a:effectLst/>
              </a:rPr>
              <a:t>построить ряд Фурье в </a:t>
            </a:r>
            <a:r>
              <a:rPr lang="ru-RU" sz="2000" dirty="0" err="1">
                <a:effectLst/>
              </a:rPr>
              <a:t>комплекснои</a:t>
            </a:r>
            <a:r>
              <a:rPr lang="ru-RU" sz="2000" dirty="0">
                <a:effectLst/>
              </a:rPr>
              <a:t>̆ форме, изобразить график суммы построенного ряда </a:t>
            </a:r>
            <a:endParaRPr lang="ru-RU" sz="2000" dirty="0"/>
          </a:p>
        </p:txBody>
      </p:sp>
      <p:sp>
        <p:nvSpPr>
          <p:cNvPr id="8" name="AutoShape 2" descr="Цифра 3. цифры розовые в виде популярной детской игры «вытащи его». яркие  буквы на белом фоне. яркие цифры на белом фоне. | Премиум векторы">
            <a:extLst>
              <a:ext uri="{FF2B5EF4-FFF2-40B4-BE49-F238E27FC236}">
                <a16:creationId xmlns:a16="http://schemas.microsoft.com/office/drawing/2014/main" id="{CAD7C8F0-9957-0949-808D-29FC1A25A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6" descr="Цифра 3. цифры розовые в виде популярной детской игры «вытащи его». яркие  буквы на белом фоне. яркие цифры на белом фоне. | Премиум векторы">
            <a:extLst>
              <a:ext uri="{FF2B5EF4-FFF2-40B4-BE49-F238E27FC236}">
                <a16:creationId xmlns:a16="http://schemas.microsoft.com/office/drawing/2014/main" id="{B0A67B6D-26B2-BE40-A278-4FAC6B7A8D26}"/>
              </a:ext>
            </a:extLst>
          </p:cNvPr>
          <p:cNvSpPr>
            <a:spLocks noGrp="1" noChangeAspect="1" noChangeArrowheads="1"/>
          </p:cNvSpPr>
          <p:nvPr>
            <p:ph type="pic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6146" name="Picture 2" descr="Огненная цифра 6 | Фото большого размера | CLIPARTO">
            <a:extLst>
              <a:ext uri="{FF2B5EF4-FFF2-40B4-BE49-F238E27FC236}">
                <a16:creationId xmlns:a16="http://schemas.microsoft.com/office/drawing/2014/main" id="{927CE4B7-AAD0-B946-8B2B-0C863858D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724694"/>
            <a:ext cx="5408612" cy="54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A1C28B-63BC-F34E-87FD-83EBDA79B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92" y="3276600"/>
            <a:ext cx="4162427" cy="2272108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BC0962-E9B3-0949-B711-D304B86B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79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0A27B3-4844-1641-9986-7ECAB6D0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33"/>
            <a:ext cx="12192000" cy="667173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1DA1AC-8559-D243-AB23-71B5338F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837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4EC7E-5ED5-5848-8402-D93DAB0D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68"/>
            <a:ext cx="10515600" cy="2852737"/>
          </a:xfrm>
        </p:spPr>
        <p:txBody>
          <a:bodyPr/>
          <a:lstStyle/>
          <a:p>
            <a:pPr algn="ctr"/>
            <a:r>
              <a:rPr lang="ru-RU" b="1" dirty="0"/>
              <a:t>Сборник Кузнецовой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2932B0-87D9-8A46-90B4-7565E51C5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0A1F22-87B8-7843-A243-6EDC86AA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47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1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7170" name="Picture 2" descr="Цифра 1 на День Рождения Микки Малыш купить в интернет-магазине  ULTRAPARTY.RU">
            <a:extLst>
              <a:ext uri="{FF2B5EF4-FFF2-40B4-BE49-F238E27FC236}">
                <a16:creationId xmlns:a16="http://schemas.microsoft.com/office/drawing/2014/main" id="{AF888D68-0AEA-AD4A-B5AD-D6DA656A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07" y="596434"/>
            <a:ext cx="5655605" cy="565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5B051-B4D5-6F4A-803D-9C4E7B0F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057400"/>
            <a:ext cx="3365500" cy="99060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2325EB-1F8F-8F44-A88C-821E9CA4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198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49FBDA-CD8A-7645-B249-D4977606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69" y="3933"/>
            <a:ext cx="7382498" cy="6854067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3ABCEA-582D-C745-9672-F5EF848F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2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4EC7E-5ED5-5848-8402-D93DAB0D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57490"/>
            <a:ext cx="10515600" cy="2852737"/>
          </a:xfrm>
        </p:spPr>
        <p:txBody>
          <a:bodyPr/>
          <a:lstStyle/>
          <a:p>
            <a:pPr algn="ctr"/>
            <a:r>
              <a:rPr lang="ru-RU" b="1" dirty="0"/>
              <a:t>Типовой расчёт по математике</a:t>
            </a:r>
            <a:br>
              <a:rPr lang="ru-RU" b="1" dirty="0"/>
            </a:br>
            <a:r>
              <a:rPr lang="ru-RU" b="1" dirty="0"/>
              <a:t>Ряды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2932B0-87D9-8A46-90B4-7565E51C5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295AA8-33F2-E44C-9735-634E9A71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04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2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38BD5-EE5C-2A40-BEBC-9D7E3787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3" y="2057400"/>
            <a:ext cx="2628900" cy="10541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9218" name="Picture 2" descr="Пряник Цифра 2 10 см — Каталог товаров — Магазин товаров для кондитеров">
            <a:extLst>
              <a:ext uri="{FF2B5EF4-FFF2-40B4-BE49-F238E27FC236}">
                <a16:creationId xmlns:a16="http://schemas.microsoft.com/office/drawing/2014/main" id="{7970BA0B-DB8E-9240-91E6-4800C2CFE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88" y="488949"/>
            <a:ext cx="4402931" cy="58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8B08AF5-FBA8-B646-BC1B-6B8CD529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82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97A6EE-C01B-D948-B040-5A945F00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7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849F51-22CF-7D47-B3D2-E6C3F784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68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3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E5E04-3194-3949-8535-DDB2295F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057400"/>
            <a:ext cx="3187700" cy="1092200"/>
          </a:xfrm>
          <a:prstGeom prst="rect">
            <a:avLst/>
          </a:prstGeom>
        </p:spPr>
      </p:pic>
      <p:pic>
        <p:nvPicPr>
          <p:cNvPr id="10242" name="Picture 2" descr="Шар &quot;Цифра 3&quot; Лиса - 1207-1685 с доставкой по СПб">
            <a:extLst>
              <a:ext uri="{FF2B5EF4-FFF2-40B4-BE49-F238E27FC236}">
                <a16:creationId xmlns:a16="http://schemas.microsoft.com/office/drawing/2014/main" id="{85A88B98-080A-4442-9E99-A45EE443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606" y="531264"/>
            <a:ext cx="5785945" cy="578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2DF16CA-2533-3942-BE61-941B63E0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2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CE5797-2C2A-7542-9246-552B7AF7B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1" y="0"/>
            <a:ext cx="10809298" cy="68580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84AFD2-2463-7F48-945B-1A822A83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213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4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78EF8-BBEF-9043-AB08-4817EF04D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057400"/>
            <a:ext cx="2235200" cy="1092200"/>
          </a:xfrm>
          <a:prstGeom prst="rect">
            <a:avLst/>
          </a:prstGeom>
        </p:spPr>
      </p:pic>
      <p:pic>
        <p:nvPicPr>
          <p:cNvPr id="11266" name="Picture 2" descr="Цифра 4 – Бесплатные иконки: образование">
            <a:extLst>
              <a:ext uri="{FF2B5EF4-FFF2-40B4-BE49-F238E27FC236}">
                <a16:creationId xmlns:a16="http://schemas.microsoft.com/office/drawing/2014/main" id="{DB91E642-438F-5145-BF17-7153A4531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67" y="744319"/>
            <a:ext cx="5124669" cy="51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95EFCFA-CA76-5942-8506-55E2B972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781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84211A-4DAC-8A4D-9C1F-0FEA25F5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33"/>
            <a:ext cx="12192000" cy="664633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A32C5D-E99D-D947-9DC0-E42E748D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60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5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12290" name="Picture 2" descr="Огненная цифра 5 - одна из коллекции | Премиум Фото">
            <a:extLst>
              <a:ext uri="{FF2B5EF4-FFF2-40B4-BE49-F238E27FC236}">
                <a16:creationId xmlns:a16="http://schemas.microsoft.com/office/drawing/2014/main" id="{82187C4C-87B8-0143-A78C-F9134B416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354" y="493712"/>
            <a:ext cx="4399858" cy="58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F5C97-E303-AF40-9D60-30FB9A66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40" y="2057400"/>
            <a:ext cx="3365500" cy="107950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3B1BED4-40B7-5042-819B-110A46A4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5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B237D9-B84A-424B-A836-95256BAEA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97" y="1114"/>
            <a:ext cx="7526629" cy="685688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3B76F8-5042-8847-8949-A09B5CA8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083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6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4EB173-8027-E245-8526-18487920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057400"/>
            <a:ext cx="3327400" cy="1003300"/>
          </a:xfrm>
          <a:prstGeom prst="rect">
            <a:avLst/>
          </a:prstGeom>
        </p:spPr>
      </p:pic>
      <p:pic>
        <p:nvPicPr>
          <p:cNvPr id="13314" name="Picture 2" descr="Купить Шар (34''/86 см) Цифра, 6 Бравл Старс — Воздушные гелиевые шары с  доставкой в Орле 🎈">
            <a:extLst>
              <a:ext uri="{FF2B5EF4-FFF2-40B4-BE49-F238E27FC236}">
                <a16:creationId xmlns:a16="http://schemas.microsoft.com/office/drawing/2014/main" id="{556C0614-1DAB-824F-B9B2-ED69DB50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448" y="651642"/>
            <a:ext cx="3799487" cy="577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DD66ACD-CE97-9741-9596-8E4BC375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71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15642C-9821-7F44-BC70-66790741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33"/>
            <a:ext cx="12192000" cy="664633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B255D7-B5F7-494C-8290-472E3109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3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1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Исследовать ряд на абсолютную сходимость и вычислить сумму ряда с точностью </a:t>
            </a:r>
            <a:r>
              <a:rPr lang="en-US" sz="1800" dirty="0"/>
              <a:t>a</a:t>
            </a:r>
            <a:endParaRPr lang="ru-RU" sz="1800" dirty="0"/>
          </a:p>
          <a:p>
            <a:endParaRPr lang="ru-RU" sz="1800" dirty="0"/>
          </a:p>
        </p:txBody>
      </p:sp>
      <p:pic>
        <p:nvPicPr>
          <p:cNvPr id="1028" name="Picture 4" descr="Цифра 1 на День Рождения девочка с Минни - купить в Москве | SharFun.ru">
            <a:extLst>
              <a:ext uri="{FF2B5EF4-FFF2-40B4-BE49-F238E27FC236}">
                <a16:creationId xmlns:a16="http://schemas.microsoft.com/office/drawing/2014/main" id="{2634CA64-D620-3E44-A0C3-664560B6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936" y="1125099"/>
            <a:ext cx="4598276" cy="45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F430F0-5767-5842-B9F1-2EE19C83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62" y="3015709"/>
            <a:ext cx="5174538" cy="1283781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C6716FE-9C5B-6F40-8BAC-EAEA000D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292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7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14338" name="Picture 2" descr="Шар цифра 7 крокодил купить в Москве - заказать с доставкой - артикул: №1117">
            <a:extLst>
              <a:ext uri="{FF2B5EF4-FFF2-40B4-BE49-F238E27FC236}">
                <a16:creationId xmlns:a16="http://schemas.microsoft.com/office/drawing/2014/main" id="{E3F4109F-EF2B-9045-B6B1-C3EB56D1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457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39E00C-51D2-EE4C-B97E-46D588C2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54" y="2057400"/>
            <a:ext cx="4254500" cy="102870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A1FCF05-99CD-C341-98E2-EA4BDBD1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335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DDF5CC5-F8B2-BC4D-9D21-C8434DF1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31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8BB0D4-07D6-6048-917E-7017B90A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163"/>
            <a:ext cx="12192000" cy="615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75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8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E9ACF5-17ED-1442-BB2A-E541FD91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72" y="2057400"/>
            <a:ext cx="3924300" cy="939800"/>
          </a:xfrm>
          <a:prstGeom prst="rect">
            <a:avLst/>
          </a:prstGeom>
        </p:spPr>
      </p:pic>
      <p:pic>
        <p:nvPicPr>
          <p:cNvPr id="15362" name="Picture 2" descr="Конспект занятия по ФЭМП у детей «Число и цифра 8. Состав числа 8» |  Дефектология Проф">
            <a:extLst>
              <a:ext uri="{FF2B5EF4-FFF2-40B4-BE49-F238E27FC236}">
                <a16:creationId xmlns:a16="http://schemas.microsoft.com/office/drawing/2014/main" id="{F9C35F95-4959-4645-A9AA-C380813D2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472" y="556501"/>
            <a:ext cx="5640132" cy="55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08C02A-32FB-C045-BD06-5CD19355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516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979F7B1-E53B-6248-AF73-4045F932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EA14DE-B9F1-1C41-891E-EF6A3DF3D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795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9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16386" name="Picture 2" descr="Цифра девять рисунки - 45 фото">
            <a:extLst>
              <a:ext uri="{FF2B5EF4-FFF2-40B4-BE49-F238E27FC236}">
                <a16:creationId xmlns:a16="http://schemas.microsoft.com/office/drawing/2014/main" id="{FD7BDE22-6E75-2D45-9D8E-AB1EA8BBF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57" y="457200"/>
            <a:ext cx="6159554" cy="615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778C63-7F93-DE4C-AAF7-50CD87C9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057400"/>
            <a:ext cx="2641600" cy="97790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0E17441-5E7B-904B-A678-10214F09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00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44A8A0C-C888-8442-B7A0-344EB584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17" y="10388"/>
            <a:ext cx="10547367" cy="6847612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522CFD-62E1-7A4A-BE33-C8090481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150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10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14D9EE-9734-6545-B322-F1B6973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057400"/>
            <a:ext cx="3924300" cy="965200"/>
          </a:xfrm>
          <a:prstGeom prst="rect">
            <a:avLst/>
          </a:prstGeom>
        </p:spPr>
      </p:pic>
      <p:pic>
        <p:nvPicPr>
          <p:cNvPr id="17410" name="Picture 2" descr="Конспект занятия по математике «Число и цифра 10» | Дефектология Проф">
            <a:extLst>
              <a:ext uri="{FF2B5EF4-FFF2-40B4-BE49-F238E27FC236}">
                <a16:creationId xmlns:a16="http://schemas.microsoft.com/office/drawing/2014/main" id="{C9D1A259-F9DB-AB40-96E9-A34FFE37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899" y="539956"/>
            <a:ext cx="6298652" cy="59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2F4C3D6-6EB4-6F4E-AD58-7AD9EC89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258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96DD67-DCCE-554A-B8B4-F2048DD1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51E53A-CB07-A54D-83BC-E815D3CD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0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11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F46CF-9847-B844-9E17-9A5CA369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44" y="2057400"/>
            <a:ext cx="2997200" cy="977900"/>
          </a:xfrm>
          <a:prstGeom prst="rect">
            <a:avLst/>
          </a:prstGeom>
        </p:spPr>
      </p:pic>
      <p:pic>
        <p:nvPicPr>
          <p:cNvPr id="18434" name="Picture 2" descr="Купить Торт цифра 11 №493818 недорого в Москве с доставкой">
            <a:extLst>
              <a:ext uri="{FF2B5EF4-FFF2-40B4-BE49-F238E27FC236}">
                <a16:creationId xmlns:a16="http://schemas.microsoft.com/office/drawing/2014/main" id="{B98BEAC0-B834-4B43-A0BC-BB992FCF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378" y="841320"/>
            <a:ext cx="5165834" cy="51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9075B-F358-DC49-BB3B-EB8CA238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395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815D6B-A35E-0546-8C17-9CDB86EA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17" y="-693"/>
            <a:ext cx="6852745" cy="683840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171D17-F741-7048-B8B1-B14F6434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00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20121D-2829-794E-8EC2-A7D35266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158"/>
            <a:ext cx="12192000" cy="6229684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F9B6E1-E8EA-0B44-8346-7A505249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047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12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sp>
        <p:nvSpPr>
          <p:cNvPr id="5" name="AutoShape 2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C655CD74-D9D9-D542-81AB-4A4CF56AC2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438AE5BF-CB6C-D44A-B24F-8B6FFE7516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09D3672B-EDF5-7743-9E07-5675891142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A337A075-1757-064B-9F4D-632F280CE6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743B12A-8B69-F441-8B7A-8EA0A09F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48" y="2057400"/>
            <a:ext cx="2467817" cy="891458"/>
          </a:xfrm>
          <a:prstGeom prst="rect">
            <a:avLst/>
          </a:prstGeom>
        </p:spPr>
      </p:pic>
      <p:pic>
        <p:nvPicPr>
          <p:cNvPr id="19466" name="Picture 10" descr="Дизайнерская цифра «12» в стиле Аэромозайка детям и взрослым">
            <a:extLst>
              <a:ext uri="{FF2B5EF4-FFF2-40B4-BE49-F238E27FC236}">
                <a16:creationId xmlns:a16="http://schemas.microsoft.com/office/drawing/2014/main" id="{B37CFAF3-7D8F-E643-8A72-E0DDED7E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52" y="341312"/>
            <a:ext cx="5509100" cy="58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29314778-3370-6E4C-8D18-D18A0533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943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0F060E-7818-1443-9A71-E7D18F7E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66"/>
            <a:ext cx="12192000" cy="6637867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3DAD44-9428-FD4D-B0E8-4284A105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946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13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sp>
        <p:nvSpPr>
          <p:cNvPr id="5" name="AutoShape 2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C655CD74-D9D9-D542-81AB-4A4CF56AC2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438AE5BF-CB6C-D44A-B24F-8B6FFE7516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09D3672B-EDF5-7743-9E07-5675891142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A337A075-1757-064B-9F4D-632F280CE6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5D7A8B-4811-ED4F-8095-3200CB59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48" y="2057400"/>
            <a:ext cx="3124200" cy="927100"/>
          </a:xfrm>
          <a:prstGeom prst="rect">
            <a:avLst/>
          </a:prstGeom>
        </p:spPr>
      </p:pic>
      <p:pic>
        <p:nvPicPr>
          <p:cNvPr id="20482" name="Picture 2" descr="СЧАСТЛИВОЕ ЧИСЛО &quot;13&quot;">
            <a:extLst>
              <a:ext uri="{FF2B5EF4-FFF2-40B4-BE49-F238E27FC236}">
                <a16:creationId xmlns:a16="http://schemas.microsoft.com/office/drawing/2014/main" id="{55EC4526-BD76-5A40-A068-397E427A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027" y="427475"/>
            <a:ext cx="5993524" cy="59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9268E94-EB4E-324E-8509-4404DB22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907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AE2794-7959-EA4E-B28F-4B034DE6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13" y="0"/>
            <a:ext cx="10764174" cy="68580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E5F9D4-6246-E84C-B883-0B52BF74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462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14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sp>
        <p:nvSpPr>
          <p:cNvPr id="5" name="AutoShape 2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C655CD74-D9D9-D542-81AB-4A4CF56AC2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438AE5BF-CB6C-D44A-B24F-8B6FFE7516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09D3672B-EDF5-7743-9E07-5675891142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A337A075-1757-064B-9F4D-632F280CE6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D79286F-0E11-624C-A16D-40F93F15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76" y="2060028"/>
            <a:ext cx="2908300" cy="647700"/>
          </a:xfrm>
          <a:prstGeom prst="rect">
            <a:avLst/>
          </a:prstGeom>
        </p:spPr>
      </p:pic>
      <p:pic>
        <p:nvPicPr>
          <p:cNvPr id="21506" name="Picture 2" descr="Картинки цифра 14 (20 фото)">
            <a:extLst>
              <a:ext uri="{FF2B5EF4-FFF2-40B4-BE49-F238E27FC236}">
                <a16:creationId xmlns:a16="http://schemas.microsoft.com/office/drawing/2014/main" id="{B536005B-BBB7-D54B-8541-BC2E50E4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406" y="457200"/>
            <a:ext cx="5975131" cy="597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ED78BA5-EAC2-8442-9462-6B5DC002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268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BFC8DC-A69A-A247-B78E-254664216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CB312D-89F8-A947-8AAA-E006DBC2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32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15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sp>
        <p:nvSpPr>
          <p:cNvPr id="5" name="AutoShape 2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C655CD74-D9D9-D542-81AB-4A4CF56AC2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438AE5BF-CB6C-D44A-B24F-8B6FFE7516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09D3672B-EDF5-7743-9E07-5675891142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Арабская Цифра 12 Двенадцать Из Цветов Хризантемы Изолированных На Белом  Фоне — стоковые фотографии и другие картинки Алфавит - iStock">
            <a:extLst>
              <a:ext uri="{FF2B5EF4-FFF2-40B4-BE49-F238E27FC236}">
                <a16:creationId xmlns:a16="http://schemas.microsoft.com/office/drawing/2014/main" id="{A337A075-1757-064B-9F4D-632F280CE6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D33581-1485-B24C-9490-77623CD2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081048"/>
            <a:ext cx="3530600" cy="1460500"/>
          </a:xfrm>
          <a:prstGeom prst="rect">
            <a:avLst/>
          </a:prstGeom>
        </p:spPr>
      </p:pic>
      <p:pic>
        <p:nvPicPr>
          <p:cNvPr id="22530" name="Picture 2" descr="Шары воздушные фольгированные цифры 15 BALLOON 38915928 купить в  интернет-магазине Wildberries">
            <a:extLst>
              <a:ext uri="{FF2B5EF4-FFF2-40B4-BE49-F238E27FC236}">
                <a16:creationId xmlns:a16="http://schemas.microsoft.com/office/drawing/2014/main" id="{9BEE21C3-16F7-7C4B-A546-9E8577866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853" y="491331"/>
            <a:ext cx="4399359" cy="58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0B7E630-2E18-114A-A296-699695DB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094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25623B-4001-434D-A67B-7C690B12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380" y="-16075"/>
            <a:ext cx="6438296" cy="687407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02A65F-E7CC-B44B-8542-CF5F064A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683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Потраченного времени жаль | Пикабу">
            <a:extLst>
              <a:ext uri="{FF2B5EF4-FFF2-40B4-BE49-F238E27FC236}">
                <a16:creationId xmlns:a16="http://schemas.microsoft.com/office/drawing/2014/main" id="{F23C4F4A-CCAF-F441-A112-6BA4E5A7F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0"/>
            <a:ext cx="9144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F65482-0119-F441-9E3F-5763B6AE0787}"/>
              </a:ext>
            </a:extLst>
          </p:cNvPr>
          <p:cNvSpPr txBox="1"/>
          <p:nvPr/>
        </p:nvSpPr>
        <p:spPr>
          <a:xfrm>
            <a:off x="5770178" y="3429000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ea typeface="STHupo" panose="02010800040101010101" pitchFamily="2" charset="-122"/>
                <a:cs typeface="Times New Roman" panose="02020603050405020304" pitchFamily="18" charset="0"/>
              </a:rPr>
              <a:t>ПОБЕДА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BAB483C-BA39-1A4B-9EBA-17FF10B3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99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B86355-C31B-5A4B-B4BA-01D760A4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40025"/>
            <a:ext cx="12211529" cy="578720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53F91C-E569-2B41-8AC1-FE9BF6D9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2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FB8A43-3F31-C84A-B9D3-45B7594D8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69" y="3377"/>
            <a:ext cx="7388772" cy="686100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025ED5-EE2F-4440-9EA7-AEB449C0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39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2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792B4-911C-FC42-B279-050222882D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 err="1">
                <a:effectLst/>
                <a:latin typeface="TimesNewRomanPS"/>
              </a:rPr>
              <a:t>Найти</a:t>
            </a:r>
            <a:r>
              <a:rPr lang="ru-RU" sz="2000" dirty="0">
                <a:effectLst/>
                <a:latin typeface="TimesNewRomanPS"/>
              </a:rPr>
              <a:t> область сходимости функционального ряда</a:t>
            </a:r>
          </a:p>
          <a:p>
            <a:r>
              <a:rPr lang="ru-RU" sz="2000" dirty="0">
                <a:effectLst/>
                <a:latin typeface="TimesNewRomanPS"/>
              </a:rPr>
              <a:t> </a:t>
            </a:r>
            <a:endParaRPr lang="ru-RU" sz="2000" dirty="0"/>
          </a:p>
        </p:txBody>
      </p:sp>
      <p:pic>
        <p:nvPicPr>
          <p:cNvPr id="2050" name="Picture 2" descr="Шар цифра 2 жираф купить в Москве - заказать с доставкой - артикул: №1112">
            <a:extLst>
              <a:ext uri="{FF2B5EF4-FFF2-40B4-BE49-F238E27FC236}">
                <a16:creationId xmlns:a16="http://schemas.microsoft.com/office/drawing/2014/main" id="{EB570F32-65B2-7148-9A8A-87F92AEF7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30" y="441926"/>
            <a:ext cx="5964621" cy="596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91BC85-3AD2-3046-B882-11C9DE99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791855"/>
            <a:ext cx="2873540" cy="1264762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18FE04D-F8A4-6A4A-9E67-0FDC068F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07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384DB-AE20-A74E-A815-FD3282B2B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33"/>
            <a:ext cx="12192000" cy="6663267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4A69A5-1E30-8142-AE1F-6C56E7F6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7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36453-C060-B64A-8C29-382BE58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3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07BB4-DFCC-F542-A7EC-EA770342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effectLst/>
              </a:rPr>
              <a:t>Разложить функцию в ряд </a:t>
            </a:r>
            <a:r>
              <a:rPr lang="ru-RU" sz="2000" dirty="0" err="1">
                <a:effectLst/>
              </a:rPr>
              <a:t>Тейлора</a:t>
            </a:r>
            <a:r>
              <a:rPr lang="ru-RU" sz="2000" dirty="0">
                <a:effectLst/>
              </a:rPr>
              <a:t> по степеням </a:t>
            </a:r>
            <a:r>
              <a:rPr lang="en" sz="2000" dirty="0">
                <a:effectLst/>
              </a:rPr>
              <a:t>x </a:t>
            </a:r>
          </a:p>
          <a:p>
            <a:r>
              <a:rPr lang="ru-RU" sz="1800" dirty="0">
                <a:effectLst/>
              </a:rPr>
              <a:t> 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179162-CBB0-3D4D-8629-69B7BE62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666390"/>
            <a:ext cx="2095774" cy="757847"/>
          </a:xfrm>
          <a:prstGeom prst="rect">
            <a:avLst/>
          </a:prstGeom>
        </p:spPr>
      </p:pic>
      <p:sp>
        <p:nvSpPr>
          <p:cNvPr id="8" name="AutoShape 2" descr="Цифра 3. цифры розовые в виде популярной детской игры «вытащи его». яркие  буквы на белом фоне. яркие цифры на белом фоне. | Премиум векторы">
            <a:extLst>
              <a:ext uri="{FF2B5EF4-FFF2-40B4-BE49-F238E27FC236}">
                <a16:creationId xmlns:a16="http://schemas.microsoft.com/office/drawing/2014/main" id="{CAD7C8F0-9957-0949-808D-29FC1A25A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6" descr="Цифра 3. цифры розовые в виде популярной детской игры «вытащи его». яркие  буквы на белом фоне. яркие цифры на белом фоне. | Премиум векторы">
            <a:extLst>
              <a:ext uri="{FF2B5EF4-FFF2-40B4-BE49-F238E27FC236}">
                <a16:creationId xmlns:a16="http://schemas.microsoft.com/office/drawing/2014/main" id="{B0A67B6D-26B2-BE40-A278-4FAC6B7A8D26}"/>
              </a:ext>
            </a:extLst>
          </p:cNvPr>
          <p:cNvSpPr>
            <a:spLocks noGrp="1" noChangeAspect="1" noChangeArrowheads="1"/>
          </p:cNvSpPr>
          <p:nvPr>
            <p:ph type="pic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4" name="Picture 12" descr="Пряник цифра 3, серия «Воздушный шарик» 9 см - Цена в Москве">
            <a:extLst>
              <a:ext uri="{FF2B5EF4-FFF2-40B4-BE49-F238E27FC236}">
                <a16:creationId xmlns:a16="http://schemas.microsoft.com/office/drawing/2014/main" id="{A8DAA728-5E84-3D47-AB26-9BAA516D6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41623"/>
            <a:ext cx="5565228" cy="55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869EF8-D9F5-4646-9045-955B5702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F20C-848B-8E4E-AB6A-90E265FD166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2935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200</Words>
  <Application>Microsoft Macintosh PowerPoint</Application>
  <PresentationFormat>Широкоэкранный</PresentationFormat>
  <Paragraphs>86</Paragraphs>
  <Slides>48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TimesNewRomanPS</vt:lpstr>
      <vt:lpstr>Тема Office</vt:lpstr>
      <vt:lpstr>Расчётно-графическая работа по математическому анализу</vt:lpstr>
      <vt:lpstr>Типовой расчёт по математике Ряды</vt:lpstr>
      <vt:lpstr>Задание 1</vt:lpstr>
      <vt:lpstr>Презентация PowerPoint</vt:lpstr>
      <vt:lpstr>Презентация PowerPoint</vt:lpstr>
      <vt:lpstr>Презентация PowerPoint</vt:lpstr>
      <vt:lpstr>Задание 2</vt:lpstr>
      <vt:lpstr>Презентация PowerPoint</vt:lpstr>
      <vt:lpstr>Задание 3</vt:lpstr>
      <vt:lpstr>Презентация PowerPoint</vt:lpstr>
      <vt:lpstr>Задание 4</vt:lpstr>
      <vt:lpstr>Презентация PowerPoint</vt:lpstr>
      <vt:lpstr>Задание 5</vt:lpstr>
      <vt:lpstr>Презентация PowerPoint</vt:lpstr>
      <vt:lpstr>Задание 6</vt:lpstr>
      <vt:lpstr>Презентация PowerPoint</vt:lpstr>
      <vt:lpstr>Сборник Кузнецовой</vt:lpstr>
      <vt:lpstr>Задание 1</vt:lpstr>
      <vt:lpstr>Презентация PowerPoint</vt:lpstr>
      <vt:lpstr>Задание 2</vt:lpstr>
      <vt:lpstr>Презентация PowerPoint</vt:lpstr>
      <vt:lpstr>Задание 3</vt:lpstr>
      <vt:lpstr>Презентация PowerPoint</vt:lpstr>
      <vt:lpstr>Задание 4</vt:lpstr>
      <vt:lpstr>Презентация PowerPoint</vt:lpstr>
      <vt:lpstr>Задание 5</vt:lpstr>
      <vt:lpstr>Презентация PowerPoint</vt:lpstr>
      <vt:lpstr>Задание 6</vt:lpstr>
      <vt:lpstr>Презентация PowerPoint</vt:lpstr>
      <vt:lpstr>Задание 7</vt:lpstr>
      <vt:lpstr>Презентация PowerPoint</vt:lpstr>
      <vt:lpstr>Задание 8</vt:lpstr>
      <vt:lpstr>Презентация PowerPoint</vt:lpstr>
      <vt:lpstr>Задание 9</vt:lpstr>
      <vt:lpstr>Презентация PowerPoint</vt:lpstr>
      <vt:lpstr>Задание 10</vt:lpstr>
      <vt:lpstr>Презентация PowerPoint</vt:lpstr>
      <vt:lpstr>Задание 11</vt:lpstr>
      <vt:lpstr>Презентация PowerPoint</vt:lpstr>
      <vt:lpstr>Задание 12</vt:lpstr>
      <vt:lpstr>Презентация PowerPoint</vt:lpstr>
      <vt:lpstr>Задание 13</vt:lpstr>
      <vt:lpstr>Презентация PowerPoint</vt:lpstr>
      <vt:lpstr>Задание 14</vt:lpstr>
      <vt:lpstr>Презентация PowerPoint</vt:lpstr>
      <vt:lpstr>Задание 15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Расчётно-графическая работа по математическому анализу</dc:title>
  <dc:creator>Даниил Батманов</dc:creator>
  <cp:lastModifiedBy>Даниил Батманов</cp:lastModifiedBy>
  <cp:revision>14</cp:revision>
  <dcterms:created xsi:type="dcterms:W3CDTF">2023-06-01T19:21:57Z</dcterms:created>
  <dcterms:modified xsi:type="dcterms:W3CDTF">2023-06-02T07:31:45Z</dcterms:modified>
</cp:coreProperties>
</file>